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1"/>
  </p:notesMasterIdLst>
  <p:handoutMasterIdLst>
    <p:handoutMasterId r:id="rId32"/>
  </p:handoutMasterIdLst>
  <p:sldIdLst>
    <p:sldId id="256" r:id="rId5"/>
    <p:sldId id="300" r:id="rId6"/>
    <p:sldId id="301" r:id="rId7"/>
    <p:sldId id="258" r:id="rId8"/>
    <p:sldId id="302" r:id="rId9"/>
    <p:sldId id="312" r:id="rId10"/>
    <p:sldId id="298" r:id="rId11"/>
    <p:sldId id="286" r:id="rId12"/>
    <p:sldId id="303" r:id="rId13"/>
    <p:sldId id="261" r:id="rId14"/>
    <p:sldId id="311" r:id="rId15"/>
    <p:sldId id="304" r:id="rId16"/>
    <p:sldId id="313" r:id="rId17"/>
    <p:sldId id="295" r:id="rId18"/>
    <p:sldId id="289" r:id="rId19"/>
    <p:sldId id="290" r:id="rId20"/>
    <p:sldId id="292" r:id="rId21"/>
    <p:sldId id="314" r:id="rId22"/>
    <p:sldId id="315" r:id="rId23"/>
    <p:sldId id="317" r:id="rId24"/>
    <p:sldId id="305" r:id="rId25"/>
    <p:sldId id="310" r:id="rId26"/>
    <p:sldId id="306" r:id="rId27"/>
    <p:sldId id="309" r:id="rId28"/>
    <p:sldId id="307" r:id="rId29"/>
    <p:sldId id="30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5528" autoAdjust="0"/>
    <p:restoredTop sz="94660"/>
  </p:normalViewPr>
  <p:slideViewPr>
    <p:cSldViewPr snapToGrid="0">
      <p:cViewPr varScale="1">
        <p:scale>
          <a:sx n="61" d="100"/>
          <a:sy n="61" d="100"/>
        </p:scale>
        <p:origin x="58" y="6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9/20/2022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0:45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24575,'40'8'0,"16"7"0,8 4 0,158 71 0,50 23 0,3 2 0,-43-20 0,-55-26 0,-55-24 0,-44-16 0,-27-10 0,-18-3 0,-7 0 0,-4 0 0,-2 6 0,-4-1-8191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8:11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01:23:03.3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773 47 24575,'-99'-1'0,"24"-1"0,-1 2 0,1 4 0,-115 22 0,176-23 0,0 2 0,0 0 0,1 0 0,0 1 0,0 1 0,0 0 0,1 1 0,0 1 0,0-1 0,1 2 0,0 0 0,1 0 0,0 1 0,0 0 0,1 0 0,1 1 0,0 1 0,1-1 0,0 1 0,1 1 0,0-1 0,1 1 0,1 0 0,0 0 0,1 0 0,0 0 0,1 1 0,1-1 0,0 22 0,0 12 0,0 54 0,2-92 0,0 0 0,1 1 0,-1-1 0,2 0 0,0 0 0,0-1 0,6 13 0,-3-11 0,0-1 0,2 0 0,-1 0 0,1-1 0,0 0 0,1 0 0,0-1 0,0 0 0,1-1 0,0 0 0,21 11 0,-13-9 0,1-1 0,0 0 0,1-2 0,-1-1 0,1 0 0,27 3 0,-3-1 0,62 18 0,-75-15 0,1-2 0,1-2 0,-1-1 0,42 2 0,22-6 0,-45 2 0,0-3 0,0-3 0,90-14 0,-131 13 0,0 1 0,-1-2 0,1 1 0,-1-1 0,0-1 0,0 0 0,0 0 0,-1-1 0,0 1 0,0-2 0,-1 1 0,0-1 0,0-1 0,-1 1 0,5-10 0,1-1 0,-1-1 0,-1 1 0,-1-2 0,-1 1 0,0-1 0,4-26 0,-6 22 0,-2-1 0,-1 0 0,-1 0 0,-1 0 0,-1 0 0,-1 0 0,-2 0 0,0 0 0,-11-37 0,9 51 0,-1 0 0,-1 0 0,1 0 0,-2 1 0,0 0 0,0 0 0,-1 1 0,0 0 0,-1 0 0,0 1 0,0 1 0,-1-1 0,-14-7 0,-16-6 0,0 1 0,-65-23 0,71 31 0,1 2-280,0 1 0,-1 3-1,-52-6 1,81 12 36,-13-1-6582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01:23:05.8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679 7 24575,'-154'-2'0,"-167"5"0,312-2 0,0 0 0,0 0 0,1 1 0,-1 0 0,0 1 0,0-1 0,1 2 0,0-1 0,0 1 0,0 1 0,0 0 0,0 0 0,1 0 0,0 1 0,0 0 0,-9 10 0,9-7 0,1 0 0,0 0 0,1 0 0,-1 1 0,2 0 0,0 0 0,0 0 0,0 0 0,1 1 0,1 0 0,0-1 0,1 1 0,-1 16 0,5 292 0,-3-311 0,1 0 0,0 0 0,1 0 0,0 0 0,0 0 0,1 0 0,0 0 0,0-1 0,1 1 0,-1-1 0,2 0 0,-1 0 0,1 0 0,0-1 0,1 0 0,-1 0 0,1 0 0,0 0 0,1-1 0,-1 0 0,1-1 0,12 7 0,-2-4 0,0 0 0,1-1 0,0 0 0,0-2 0,0 0 0,1-1 0,-1-1 0,36-1 0,30 0 0,163-6 0,-237 3 0,0 0 0,0 0 0,0 0 0,-1-2 0,1 1 0,-1-1 0,18-10 0,58-45 0,-59 41 0,-20 12 0,-1 1 0,1-1 0,-1 0 0,0 0 0,0 0 0,-1-1 0,0 0 0,0 1 0,0-2 0,-1 1 0,0 0 0,-1-1 0,1 1 0,-2-1 0,3-13 0,0-13 0,-1 0 0,-3-45 0,0 49 0,2-32 0,0 38 0,-2-1 0,0 1 0,-1-1 0,-9-44 0,9 65 1,-1-1 0,0 1 0,0 0 1,0 0-1,0 0 0,-1 0 0,1 0 0,-1 1 0,0-1 0,0 1 0,0 0 0,-1 0 0,1 0 0,-1 0 0,0 0 0,0 1 0,0-1 0,0 1 0,-6-2 0,-8-2-18,0 0-1,-1 2 0,-29-4 0,-20-6-1297,42 6-5511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01:23:16.9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938 174 24575,'-55'-2'0,"-87"-16"0,2-1 0,18 11 0,-168 8 0,283 2 0,0-1 0,1 1 0,-1 0 0,0 1 0,1-1 0,0 1 0,-1 1 0,1-1 0,0 1 0,1 0 0,-1 0 0,1 1 0,0 0 0,0-1 0,0 2 0,1-1 0,-1 1 0,1-1 0,-6 13 0,-1 2 0,1 1 0,1-1 0,1 2 0,-11 40 0,13-25 0,2 1 0,2-1 0,1 0 0,8 64 0,-5-85 0,1 0 0,0 1 0,1-1 0,1 0 0,1-1 0,0 0 0,1 1 0,1-2 0,0 1 0,20 25 0,-14-22 0,0-2 0,1 1 0,1-2 0,1 0 0,0-1 0,0-1 0,35 20 0,-3-7 0,0-2 0,2-2 0,1-2 0,1-3 0,0-1 0,1-4 0,62 8 0,79-3 0,257-9 0,-443-9 0,0 1 0,0-1 0,-1 0 0,1-1 0,0 0 0,-1-1 0,0 0 0,1 0 0,10-6 0,-14 6 0,0-1 0,-1 0 0,1 0 0,-1 0 0,0 0 0,0-1 0,0 1 0,0-1 0,-1 0 0,0 0 0,0 0 0,0-1 0,-1 1 0,4-12 0,1-9 0,-2 0 0,0-1 0,-1 1 0,-1-43 0,-10-108 0,4 140 0,-2 0 0,-1 1 0,-2 0 0,-2 0 0,-18-46 0,18 60 0,-1 0 0,0 0 0,-2 1 0,-1 0 0,0 1 0,-2 1 0,0 0 0,-37-32 0,5 8 0,34 29 0,0 1 0,-1 0 0,0 1 0,-1 1 0,-1 1 0,0 0 0,0 1 0,-35-13 0,18 14 0,-1 2 0,1 1 0,-1 1 0,-50 3 0,1-2 0,59 0-1365,4-1-5461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0:47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24575,'634'0'-1365,"-614"0"-5461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0:48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24575,'8'5'0,"11"12"0,5 12 0,4 4 0,0 2 0,-1 1 0,0 4 0,-1 2 0,-2-1 0,4 7 0,-3 0 0,-2-4 0,-1-2 0,-4-4 0,-5-4 0,-1-5 0,-2-6-8191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6:03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24575,'1'0'0,"0"0"0,0 1 0,0-1 0,-1 1 0,1-1 0,0 1 0,-1-1 0,1 1 0,0-1 0,-1 1 0,1 0 0,-1-1 0,1 1 0,-1 0 0,1 0 0,-1-1 0,1 1 0,-1 0 0,0 0 0,0 0 0,1-1 0,-1 1 0,0 0 0,0 0 0,0 1 0,5 27 0,-5-24 0,9 108 0,-10 158 0,-2-108 0,3 846-1365,0-989-5461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6:04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376 427 24575,'1'-15'0,"-1"1"0,-1-1 0,0 1 0,-1 0 0,-1-1 0,0 1 0,-1 0 0,-1 1 0,0-1 0,0 1 0,-1 0 0,-1 0 0,-1 0 0,1 1 0,-2 1 0,0-1 0,0 1 0,-20-17 0,7 9 11,0 2-1,-2 1 0,0 0 1,-49-22-1,-9-5-1427,66 33-5409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6:06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2 303 24575,'0'1'0,"0"-1"0,-1 1 0,1-1 0,0 1 0,0 0 0,0-1 0,0 1 0,0 0 0,0-1 0,0 1 0,0 0 0,0-1 0,0 1 0,0 0 0,0-1 0,1 1 0,-1 0 0,0-1 0,0 1 0,1-1 0,-1 1 0,0 0 0,1-1 0,-1 1 0,0-1 0,1 1 0,-1-1 0,1 1 0,-1-1 0,1 0 0,-1 1 0,1-1 0,0 0 0,-1 1 0,1-1 0,-1 0 0,1 1 0,0-1 0,-1 0 0,1 0 0,0 0 0,-1 0 0,1 0 0,0 0 0,-1 0 0,1 0 0,-1 0 0,1 0 0,1 0 0,0-1 0,0 0 0,0 0 0,-1 0 0,1 0 0,0 0 0,-1-1 0,1 1 0,-1 0 0,1-1 0,-1 1 0,1-1 0,-1 0 0,0 1 0,2-4 0,26-66 0,-22 51 0,0 1 0,1 1 0,1-1 0,1 1 0,1 1 0,18-24 0,-18 31-151,1 1-1,0 0 0,0 1 0,1 1 1,0 0-1,0 0 0,1 1 1,17-4-1,-14 5-6674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3:51.8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1,'5'0,"0"1,0 0,1 1,-1 0,0-1,0 1,0 1,8 4,23 10,31 0,2-2,0-4,93 4,214-13,-192-5,679 3,-660 15,-112-6,-9 2,-51-6,59 3,27-7,117-4,-162-8,18-2,-70 13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7:11.8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0,'246'12,"-7"0,-74-15,143 6,-112 21,-1 2,-52-5,-81-13,-12-1,72 0,391-7,-484-2,56-10,-13 2,-19 4,198-12,-113 19,-118-1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6:17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24575,'55'3'0,"0"3"0,0 2 0,94 27 0,-13-3 0,-96-25 0,61 1 0,-59-7 0,56 11 0,259 44 0,-271-38 0,-50-10 0,1-1 0,64 3 0,1122-9 0,-560-3 0,719 2-1365,-1362 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9/20/2022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customXml" Target="../ink/ink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customXml" Target="../ink/ink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.tmp"/><Relationship Id="rId3" Type="http://schemas.openxmlformats.org/officeDocument/2006/relationships/customXml" Target="../ink/ink9.xml"/><Relationship Id="rId12" Type="http://schemas.openxmlformats.org/officeDocument/2006/relationships/image" Target="../media/image5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customXml" Target="../ink/ink10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customXml" Target="../ink/ink1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customXml" Target="../ink/ink2.xml"/><Relationship Id="rId12" Type="http://schemas.openxmlformats.org/officeDocument/2006/relationships/customXml" Target="../ink/ink4.xml"/><Relationship Id="rId17" Type="http://schemas.openxmlformats.org/officeDocument/2006/relationships/image" Target="../media/image10.png"/><Relationship Id="rId2" Type="http://schemas.openxmlformats.org/officeDocument/2006/relationships/image" Target="../media/image1.jp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4.jpg"/><Relationship Id="rId5" Type="http://schemas.openxmlformats.org/officeDocument/2006/relationships/customXml" Target="../ink/ink1.xml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3.jpg"/><Relationship Id="rId9" Type="http://schemas.openxmlformats.org/officeDocument/2006/relationships/customXml" Target="../ink/ink3.xml"/><Relationship Id="rId14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tmp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3142" y="1632328"/>
            <a:ext cx="8278592" cy="257055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we set up for financial success?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719B6-5F32-6B6E-EFB8-BEE133596693}"/>
              </a:ext>
            </a:extLst>
          </p:cNvPr>
          <p:cNvSpPr txBox="1"/>
          <p:nvPr/>
        </p:nvSpPr>
        <p:spPr>
          <a:xfrm>
            <a:off x="6979640" y="5125674"/>
            <a:ext cx="4689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Lucien H. Fuertes</a:t>
            </a:r>
          </a:p>
          <a:p>
            <a:r>
              <a:rPr lang="en-US" sz="2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Bethel School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https://www.consumerfinance.gov/data-research/financial-well-being-survey-data/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>
          <a:xfrm>
            <a:off x="7359527" y="1367407"/>
            <a:ext cx="4832473" cy="5069265"/>
          </a:xfrm>
        </p:spPr>
        <p:txBody>
          <a:bodyPr>
            <a:normAutofit fontScale="92500" lnSpcReduction="20000"/>
          </a:bodyPr>
          <a:lstStyle/>
          <a:p>
            <a:r>
              <a:rPr lang="en-US" sz="1700" b="1" dirty="0">
                <a:latin typeface="+mj-lt"/>
              </a:rPr>
              <a:t>The National Financial Well-Being Survey was conducted in English and Spanish via web mode between October 27, 2016 and December 5, 2016. </a:t>
            </a:r>
          </a:p>
          <a:p>
            <a:r>
              <a:rPr lang="en-US" sz="1700" b="1" dirty="0">
                <a:latin typeface="+mj-lt"/>
              </a:rPr>
              <a:t>Sample size: 6,394</a:t>
            </a:r>
          </a:p>
          <a:p>
            <a:r>
              <a:rPr lang="en-US" sz="1700" b="1" dirty="0">
                <a:latin typeface="+mj-lt"/>
              </a:rPr>
              <a:t>Total Variables: 217</a:t>
            </a:r>
          </a:p>
          <a:p>
            <a:r>
              <a:rPr lang="en-US" sz="1700" b="1" dirty="0">
                <a:latin typeface="+mj-lt"/>
              </a:rPr>
              <a:t>Key variables used:</a:t>
            </a:r>
          </a:p>
          <a:p>
            <a:pPr lvl="1"/>
            <a:r>
              <a:rPr lang="en-US" sz="1500" b="1" dirty="0" err="1">
                <a:latin typeface="+mj-lt"/>
              </a:rPr>
              <a:t>FWBscore</a:t>
            </a:r>
            <a:r>
              <a:rPr lang="en-US" sz="1500" b="1" dirty="0">
                <a:latin typeface="+mj-lt"/>
              </a:rPr>
              <a:t> – financial well-being score</a:t>
            </a:r>
          </a:p>
          <a:p>
            <a:pPr lvl="1"/>
            <a:r>
              <a:rPr lang="en-US" sz="1500" b="1" dirty="0" err="1">
                <a:latin typeface="+mj-lt"/>
              </a:rPr>
              <a:t>FSscore</a:t>
            </a:r>
            <a:r>
              <a:rPr lang="en-US" sz="1500" b="1" dirty="0">
                <a:latin typeface="+mj-lt"/>
              </a:rPr>
              <a:t> – financial skill score</a:t>
            </a:r>
          </a:p>
          <a:p>
            <a:pPr lvl="1"/>
            <a:r>
              <a:rPr lang="en-US" sz="1500" b="1" dirty="0">
                <a:latin typeface="+mj-lt"/>
              </a:rPr>
              <a:t>FS1_7 – can make myself save</a:t>
            </a:r>
          </a:p>
          <a:p>
            <a:pPr lvl="1"/>
            <a:r>
              <a:rPr lang="en-US" sz="1500" b="1" dirty="0">
                <a:latin typeface="+mj-lt"/>
              </a:rPr>
              <a:t>SAVINGSRANGES – current money saved</a:t>
            </a:r>
          </a:p>
          <a:p>
            <a:pPr lvl="1"/>
            <a:r>
              <a:rPr lang="en-US" sz="1500" b="1" dirty="0">
                <a:latin typeface="+mj-lt"/>
              </a:rPr>
              <a:t>PAREDUC – parent’s highest education</a:t>
            </a:r>
          </a:p>
          <a:p>
            <a:pPr lvl="1"/>
            <a:r>
              <a:rPr lang="en-US" sz="1500" b="1" dirty="0">
                <a:latin typeface="+mj-lt"/>
              </a:rPr>
              <a:t>PPINCIMP – participant’s current household income</a:t>
            </a:r>
          </a:p>
          <a:p>
            <a:pPr lvl="1"/>
            <a:r>
              <a:rPr lang="en-US" sz="1500" b="1" dirty="0">
                <a:latin typeface="+mj-lt"/>
              </a:rPr>
              <a:t>FINGOALS – has or had financial goals</a:t>
            </a:r>
          </a:p>
          <a:p>
            <a:pPr lvl="1"/>
            <a:r>
              <a:rPr lang="en-US" sz="1600" b="1" i="0" dirty="0">
                <a:effectLst/>
                <a:latin typeface="+mj-lt"/>
              </a:rPr>
              <a:t>CHANGEABLE - Belief that ability to manage money is NOT changeable</a:t>
            </a:r>
          </a:p>
          <a:p>
            <a:pPr lvl="1"/>
            <a:r>
              <a:rPr lang="en-US" sz="1600" b="1" i="0" dirty="0">
                <a:effectLst/>
                <a:latin typeface="+mj-lt"/>
              </a:rPr>
              <a:t>ABSORBSHOCK - Confidence in ability to raise 2,000 in the next 30 days</a:t>
            </a:r>
          </a:p>
          <a:p>
            <a:pPr lvl="1"/>
            <a:r>
              <a:rPr lang="en-US" sz="1600" b="1" i="0" dirty="0">
                <a:effectLst/>
                <a:latin typeface="+mj-lt"/>
              </a:rPr>
              <a:t>SELFCONTROL_3 - I am able to work diligently toward long-term goals</a:t>
            </a:r>
          </a:p>
          <a:p>
            <a:pPr lvl="1"/>
            <a:r>
              <a:rPr lang="en-US" sz="1600" b="1" i="0" dirty="0">
                <a:effectLst/>
                <a:latin typeface="+mj-lt"/>
              </a:rPr>
              <a:t>PEM - Everyone has a fair chance at moving up the economic ladder</a:t>
            </a:r>
            <a:endParaRPr lang="en-US" sz="1500" b="1" dirty="0">
              <a:latin typeface="+mj-lt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171A1D-78E1-662B-EE0A-3AB7749110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470" y="2520003"/>
            <a:ext cx="7180562" cy="3916669"/>
          </a:xfrm>
        </p:spPr>
      </p:pic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F34E7F-1CFD-698F-EC7A-DA68EAA3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Used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4E0B688-96A2-13E2-E111-B7331AB778D5}"/>
              </a:ext>
            </a:extLst>
          </p:cNvPr>
          <p:cNvSpPr txBox="1">
            <a:spLocks/>
          </p:cNvSpPr>
          <p:nvPr/>
        </p:nvSpPr>
        <p:spPr>
          <a:xfrm>
            <a:off x="363115" y="1658432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Tools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365A5BB-E76D-FDE8-0AC7-642A6CF55AED}"/>
              </a:ext>
            </a:extLst>
          </p:cNvPr>
          <p:cNvSpPr txBox="1">
            <a:spLocks/>
          </p:cNvSpPr>
          <p:nvPr/>
        </p:nvSpPr>
        <p:spPr>
          <a:xfrm>
            <a:off x="444500" y="3315041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Analyses 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C2F03EE-E049-F537-99BD-7B314BF5655D}"/>
              </a:ext>
            </a:extLst>
          </p:cNvPr>
          <p:cNvSpPr txBox="1">
            <a:spLocks/>
          </p:cNvSpPr>
          <p:nvPr/>
        </p:nvSpPr>
        <p:spPr>
          <a:xfrm>
            <a:off x="363115" y="2234685"/>
            <a:ext cx="5847243" cy="1041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RStudio</a:t>
            </a:r>
          </a:p>
          <a:p>
            <a:r>
              <a:rPr lang="en-US" dirty="0" err="1">
                <a:latin typeface="+mj-lt"/>
              </a:rPr>
              <a:t>Jupyter</a:t>
            </a:r>
            <a:r>
              <a:rPr lang="en-US" dirty="0">
                <a:latin typeface="+mj-lt"/>
              </a:rPr>
              <a:t> Notebooks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EAAB756-4921-A0A0-A274-BFF99A521D82}"/>
              </a:ext>
            </a:extLst>
          </p:cNvPr>
          <p:cNvSpPr txBox="1">
            <a:spLocks/>
          </p:cNvSpPr>
          <p:nvPr/>
        </p:nvSpPr>
        <p:spPr>
          <a:xfrm>
            <a:off x="363115" y="3897859"/>
            <a:ext cx="5847243" cy="1301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One-Way Between Subject ANOVA</a:t>
            </a:r>
          </a:p>
          <a:p>
            <a:r>
              <a:rPr lang="en-US" dirty="0">
                <a:latin typeface="+mj-lt"/>
              </a:rPr>
              <a:t>Independent Chi-Square</a:t>
            </a:r>
          </a:p>
          <a:p>
            <a:r>
              <a:rPr lang="en-US" dirty="0">
                <a:latin typeface="+mj-lt"/>
              </a:rPr>
              <a:t>Pearson's product-moment correlation</a:t>
            </a:r>
          </a:p>
          <a:p>
            <a:r>
              <a:rPr lang="en-US" dirty="0">
                <a:latin typeface="+mj-lt"/>
              </a:rPr>
              <a:t>K nearest neighbors prediction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EF3542C8-CBD4-5EBC-F851-294BE6B8E53E}"/>
              </a:ext>
            </a:extLst>
          </p:cNvPr>
          <p:cNvSpPr txBox="1">
            <a:spLocks/>
          </p:cNvSpPr>
          <p:nvPr/>
        </p:nvSpPr>
        <p:spPr>
          <a:xfrm>
            <a:off x="5339185" y="1705719"/>
            <a:ext cx="5913015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Wrangling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88DDAB-D704-5DED-2E66-E12FFA8FC9FE}"/>
              </a:ext>
            </a:extLst>
          </p:cNvPr>
          <p:cNvSpPr txBox="1">
            <a:spLocks/>
          </p:cNvSpPr>
          <p:nvPr/>
        </p:nvSpPr>
        <p:spPr>
          <a:xfrm>
            <a:off x="5339185" y="2281972"/>
            <a:ext cx="5725893" cy="1041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Sub-setting (selecting only the needed variables into a new dataset</a:t>
            </a:r>
          </a:p>
          <a:p>
            <a:r>
              <a:rPr lang="en-US" dirty="0">
                <a:latin typeface="+mj-lt"/>
              </a:rPr>
              <a:t>Filtering (removing unwanted values like negative values form the dataset)</a:t>
            </a:r>
          </a:p>
          <a:p>
            <a:r>
              <a:rPr lang="en-US" dirty="0">
                <a:latin typeface="+mj-lt"/>
              </a:rPr>
              <a:t>Removing NA or missing values</a:t>
            </a:r>
          </a:p>
          <a:p>
            <a:r>
              <a:rPr lang="en-US" dirty="0">
                <a:latin typeface="+mj-lt"/>
              </a:rPr>
              <a:t>Recoding</a:t>
            </a:r>
          </a:p>
          <a:p>
            <a:r>
              <a:rPr lang="en-US" dirty="0">
                <a:latin typeface="+mj-lt"/>
              </a:rPr>
              <a:t>Variable renaming</a:t>
            </a:r>
          </a:p>
        </p:txBody>
      </p:sp>
    </p:spTree>
    <p:extLst>
      <p:ext uri="{BB962C8B-B14F-4D97-AF65-F5344CB8AC3E}">
        <p14:creationId xmlns:p14="http://schemas.microsoft.com/office/powerpoint/2010/main" val="201556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800" b="1" u="sng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841163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64" y="584870"/>
            <a:ext cx="11214100" cy="535531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13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07A7D-73B5-13DE-A479-93DBDBD20A90}"/>
              </a:ext>
            </a:extLst>
          </p:cNvPr>
          <p:cNvSpPr txBox="1"/>
          <p:nvPr/>
        </p:nvSpPr>
        <p:spPr>
          <a:xfrm>
            <a:off x="243164" y="922438"/>
            <a:ext cx="10293408" cy="636065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GB" sz="3200" b="1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Q1. How does the Financial Skill score correlate to the Financial Well-being score?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Q2. How does FS1_7 "I know how to make myself save" correlate to SAVINGSRANGES “how much money do you have in savings today”?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Q3. How does PAREDUC Influence current income PPINCIMP?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Q4. Is there a difference in PPINCIMP based on whether the participant sets FINGOALS or not?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Q5. </a:t>
            </a:r>
            <a:r>
              <a:rPr lang="en-US" sz="2000" b="0" dirty="0">
                <a:solidFill>
                  <a:schemeClr val="bg1"/>
                </a:solidFill>
              </a:rPr>
              <a:t>Can we predict Financial Well-being Score category (High, Medium or Low) based on the following variables: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CHANGEABLE(ability to manage money not changeable) , ABSORBSHOCK (put together $2K in 30 days), SELFCONTROL_3 (able to maintain long term goals), PEM(everyone can move up the economic ladder), PPEDUC (participants education level)</a:t>
            </a:r>
            <a:endParaRPr lang="en-US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0687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251F0-439B-F52B-7219-E64A0C9E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7" y="1521654"/>
            <a:ext cx="7889341" cy="4868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C4CB3-7A87-988D-3046-7318B676F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414" y="1656102"/>
            <a:ext cx="3673294" cy="1448002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B70BFC-6645-787C-908D-C95AF314AEF8}"/>
                  </a:ext>
                </a:extLst>
              </p14:cNvPr>
              <p14:cNvContentPartPr/>
              <p14:nvPr/>
            </p14:nvContentPartPr>
            <p14:xfrm>
              <a:off x="9596735" y="2172382"/>
              <a:ext cx="1047960" cy="51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B70BFC-6645-787C-908D-C95AF314AE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3095" y="2064742"/>
                <a:ext cx="1155600" cy="2674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42757AE-C7B4-8668-6221-9615FAA1BA35}"/>
              </a:ext>
            </a:extLst>
          </p:cNvPr>
          <p:cNvSpPr txBox="1"/>
          <p:nvPr/>
        </p:nvSpPr>
        <p:spPr>
          <a:xfrm>
            <a:off x="8294914" y="4104761"/>
            <a:ext cx="3528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Correlation:</a:t>
            </a: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49% - Medium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E9CD1E9E-D8FE-1A16-486A-4A2557EFD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Q1. How does the Financial Skill score correlate to the Financial Well-being score?</a:t>
            </a:r>
          </a:p>
        </p:txBody>
      </p:sp>
    </p:spTree>
    <p:extLst>
      <p:ext uri="{BB962C8B-B14F-4D97-AF65-F5344CB8AC3E}">
        <p14:creationId xmlns:p14="http://schemas.microsoft.com/office/powerpoint/2010/main" val="278771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1421928"/>
          </a:xfrm>
        </p:spPr>
        <p:txBody>
          <a:bodyPr/>
          <a:lstStyle/>
          <a:p>
            <a:r>
              <a:rPr lang="en-US" dirty="0"/>
              <a:t>Q2. How does FS1_7 "I know how to make myself save" correlate to SAVINGSRANGES “how much money do you have in savings today”?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16B25C-8B09-5420-DEF4-AA2A9E12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975071"/>
            <a:ext cx="6870646" cy="36119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0CA31C-F393-C96F-27DF-FD6D226E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213" y="2202584"/>
            <a:ext cx="3709704" cy="13236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960B86-B57B-3B5A-7076-DF46375F950A}"/>
              </a:ext>
            </a:extLst>
          </p:cNvPr>
          <p:cNvSpPr txBox="1"/>
          <p:nvPr/>
        </p:nvSpPr>
        <p:spPr>
          <a:xfrm>
            <a:off x="7632213" y="3915643"/>
            <a:ext cx="3528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Correlation:</a:t>
            </a: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44% - Medium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605839A-D656-36E6-0261-972D5E4CFDCE}"/>
                  </a:ext>
                </a:extLst>
              </p14:cNvPr>
              <p14:cNvContentPartPr/>
              <p14:nvPr/>
            </p14:nvContentPartPr>
            <p14:xfrm>
              <a:off x="9151960" y="2684249"/>
              <a:ext cx="1039680" cy="42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605839A-D656-36E6-0261-972D5E4CFD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8320" y="2576249"/>
                <a:ext cx="1147320" cy="25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770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Q3. How does PAREDUC Influence current income PPINCIMP?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B4815-DE28-840D-9AD7-D55BD9605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450414"/>
            <a:ext cx="10375641" cy="4774299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67A5A81-DDDB-466F-975A-97463CE43D12}"/>
              </a:ext>
            </a:extLst>
          </p:cNvPr>
          <p:cNvCxnSpPr/>
          <p:nvPr/>
        </p:nvCxnSpPr>
        <p:spPr>
          <a:xfrm flipV="1">
            <a:off x="3719945" y="3993569"/>
            <a:ext cx="5382491" cy="734295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5A91F49-4332-4C28-B316-BA2AE43457B7}"/>
              </a:ext>
            </a:extLst>
          </p:cNvPr>
          <p:cNvCxnSpPr>
            <a:cxnSpLocks/>
          </p:cNvCxnSpPr>
          <p:nvPr/>
        </p:nvCxnSpPr>
        <p:spPr>
          <a:xfrm>
            <a:off x="3500100" y="2255657"/>
            <a:ext cx="5723000" cy="560712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4" name="Double Brace 13">
            <a:extLst>
              <a:ext uri="{FF2B5EF4-FFF2-40B4-BE49-F238E27FC236}">
                <a16:creationId xmlns:a16="http://schemas.microsoft.com/office/drawing/2014/main" id="{EB685A1C-8559-4E33-BAB9-7D963475365D}"/>
              </a:ext>
            </a:extLst>
          </p:cNvPr>
          <p:cNvSpPr/>
          <p:nvPr/>
        </p:nvSpPr>
        <p:spPr>
          <a:xfrm>
            <a:off x="706581" y="1610591"/>
            <a:ext cx="3013363" cy="4208318"/>
          </a:xfrm>
          <a:prstGeom prst="bracePair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57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Q4. Is there a difference in PPINCIMP based on whether the participant sets FINGOALS or not?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18DE0-F4EA-996B-D85D-0B3561CDE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19" y="1616102"/>
            <a:ext cx="8520511" cy="51041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C6F9148-5E37-A715-C8B4-ED5E6EDE5A98}"/>
                  </a:ext>
                </a:extLst>
              </p14:cNvPr>
              <p14:cNvContentPartPr/>
              <p14:nvPr/>
            </p14:nvContentPartPr>
            <p14:xfrm>
              <a:off x="754452" y="6603520"/>
              <a:ext cx="1669320" cy="76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C6F9148-5E37-A715-C8B4-ED5E6EDE5A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5812" y="6594880"/>
                <a:ext cx="16869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CFE56D-9A2A-ED7D-3C23-888B1A31E5B5}"/>
                  </a:ext>
                </a:extLst>
              </p14:cNvPr>
              <p14:cNvContentPartPr/>
              <p14:nvPr/>
            </p14:nvContentPartPr>
            <p14:xfrm>
              <a:off x="8489200" y="2860289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CFE56D-9A2A-ED7D-3C23-888B1A31E5B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80560" y="285128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B243E71-7611-958A-32AF-006CE62473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72455" y="3867908"/>
            <a:ext cx="2772626" cy="881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D35C65-83B3-DE95-8A3A-CE79BE74D5C1}"/>
              </a:ext>
            </a:extLst>
          </p:cNvPr>
          <p:cNvSpPr txBox="1"/>
          <p:nvPr/>
        </p:nvSpPr>
        <p:spPr>
          <a:xfrm>
            <a:off x="8885707" y="2904225"/>
            <a:ext cx="2503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One-Way Between Subject ANOVA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P values = 2e-16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ACCAEE8-598B-4CB3-B05B-43AA89D04CD5}"/>
              </a:ext>
            </a:extLst>
          </p:cNvPr>
          <p:cNvCxnSpPr>
            <a:cxnSpLocks/>
          </p:cNvCxnSpPr>
          <p:nvPr/>
        </p:nvCxnSpPr>
        <p:spPr>
          <a:xfrm flipV="1">
            <a:off x="2423772" y="3317490"/>
            <a:ext cx="4251716" cy="510065"/>
          </a:xfrm>
          <a:prstGeom prst="straightConnector1">
            <a:avLst/>
          </a:pr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00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8190D-982E-AA0C-50FF-762548F0CBBF}"/>
              </a:ext>
            </a:extLst>
          </p:cNvPr>
          <p:cNvSpPr txBox="1"/>
          <p:nvPr/>
        </p:nvSpPr>
        <p:spPr>
          <a:xfrm>
            <a:off x="370723" y="242361"/>
            <a:ext cx="10881477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spc="-7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Q5. Can we predict Financial Well-being Score category ( High, Medium or Low) based on the following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CHANGEABLE - Belief that ability to manage money is NOT changeable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ABSORBSHOCK - Confidence in ability to raise 2,000 in the next 30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SELFCONTROL_3 - I am able to work diligently toward long-term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PEM - Everyone has a fair chance at moving up the economic ladder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PPEDUC - Education (Highest Degree Received)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D8C059-C6F8-31B9-129F-673C0EC1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19" y="3023362"/>
            <a:ext cx="8434431" cy="3281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334E9C-70CE-C2C2-5885-BE25B9749F3F}"/>
              </a:ext>
            </a:extLst>
          </p:cNvPr>
          <p:cNvSpPr txBox="1"/>
          <p:nvPr/>
        </p:nvSpPr>
        <p:spPr>
          <a:xfrm>
            <a:off x="8846424" y="3885033"/>
            <a:ext cx="260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K nearest neighbors analysis with k = 1</a:t>
            </a:r>
          </a:p>
        </p:txBody>
      </p:sp>
    </p:spTree>
    <p:extLst>
      <p:ext uri="{BB962C8B-B14F-4D97-AF65-F5344CB8AC3E}">
        <p14:creationId xmlns:p14="http://schemas.microsoft.com/office/powerpoint/2010/main" val="36235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B8D8-2263-0D20-F0FD-2A7D7182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 Calculating the error rate to find the best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D6AD17-F63B-474C-5097-56385D650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19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A6A97-6D4C-0407-26EC-F05A39CF8A49}"/>
              </a:ext>
            </a:extLst>
          </p:cNvPr>
          <p:cNvSpPr txBox="1"/>
          <p:nvPr/>
        </p:nvSpPr>
        <p:spPr>
          <a:xfrm>
            <a:off x="444500" y="1116348"/>
            <a:ext cx="7164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Ran iterations to find the best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The lowest error rate is for k values of 26 and 31 – error rate of 22%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The original k = 1 value has an error rate of 42%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974D83-021C-17AA-702D-0B58621ED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00" y="2354569"/>
            <a:ext cx="7164987" cy="44579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AA60101-02AD-8B81-CC68-FCEC6F5CC92C}"/>
                  </a:ext>
                </a:extLst>
              </p14:cNvPr>
              <p14:cNvContentPartPr/>
              <p14:nvPr/>
            </p14:nvContentPartPr>
            <p14:xfrm>
              <a:off x="5429322" y="6005685"/>
              <a:ext cx="457920" cy="320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AA60101-02AD-8B81-CC68-FCEC6F5CC9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0322" y="5997045"/>
                <a:ext cx="4755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AAAC42-8E28-EBF4-FA68-87DB6E1CB6CB}"/>
                  </a:ext>
                </a:extLst>
              </p14:cNvPr>
              <p14:cNvContentPartPr/>
              <p14:nvPr/>
            </p14:nvContentPartPr>
            <p14:xfrm>
              <a:off x="6223326" y="6069162"/>
              <a:ext cx="330840" cy="272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AAAC42-8E28-EBF4-FA68-87DB6E1CB6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4686" y="6060162"/>
                <a:ext cx="3484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BBC6AAC-B8EE-3A5A-9937-8FEE23BE1B9D}"/>
                  </a:ext>
                </a:extLst>
              </p14:cNvPr>
              <p14:cNvContentPartPr/>
              <p14:nvPr/>
            </p14:nvContentPartPr>
            <p14:xfrm>
              <a:off x="1759370" y="2520961"/>
              <a:ext cx="559440" cy="406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BBC6AAC-B8EE-3A5A-9937-8FEE23BE1B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0370" y="2512321"/>
                <a:ext cx="577080" cy="4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686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60389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8190D-982E-AA0C-50FF-762548F0CBBF}"/>
              </a:ext>
            </a:extLst>
          </p:cNvPr>
          <p:cNvSpPr txBox="1"/>
          <p:nvPr/>
        </p:nvSpPr>
        <p:spPr>
          <a:xfrm>
            <a:off x="438324" y="603088"/>
            <a:ext cx="9930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Q6 K nearest neighbors with K = 31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34E9C-70CE-C2C2-5885-BE25B9749F3F}"/>
              </a:ext>
            </a:extLst>
          </p:cNvPr>
          <p:cNvSpPr txBox="1"/>
          <p:nvPr/>
        </p:nvSpPr>
        <p:spPr>
          <a:xfrm>
            <a:off x="7655188" y="3105834"/>
            <a:ext cx="260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K nearest neighbors analysis with k = 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8A91E-AEAF-5D3D-3698-6510436D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67" y="1198410"/>
            <a:ext cx="7162102" cy="3177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72A92-5C15-BFB9-7E2C-7819F1DB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5" y="4509678"/>
            <a:ext cx="4799814" cy="22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21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My Background</a:t>
            </a:r>
          </a:p>
          <a:p>
            <a:r>
              <a:rPr lang="en-US" sz="2000" dirty="0"/>
              <a:t>Project Introduction</a:t>
            </a:r>
          </a:p>
          <a:p>
            <a:r>
              <a:rPr lang="en-US" sz="2000" dirty="0"/>
              <a:t>Methods Used</a:t>
            </a:r>
          </a:p>
          <a:p>
            <a:r>
              <a:rPr lang="en-US" sz="2000" dirty="0"/>
              <a:t>Results</a:t>
            </a:r>
          </a:p>
          <a:p>
            <a:r>
              <a:rPr lang="en-US" sz="2800" b="1" u="sng" dirty="0"/>
              <a:t>Summary</a:t>
            </a:r>
          </a:p>
          <a:p>
            <a:r>
              <a:rPr lang="en-US" sz="2000" dirty="0"/>
              <a:t>Conclusions</a:t>
            </a:r>
          </a:p>
          <a:p>
            <a:r>
              <a:rPr lang="en-US" sz="20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90055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F34E7F-1CFD-698F-EC7A-DA68EAA3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18222-C0DC-4697-6E88-E2516BC9F78D}"/>
              </a:ext>
            </a:extLst>
          </p:cNvPr>
          <p:cNvSpPr txBox="1"/>
          <p:nvPr/>
        </p:nvSpPr>
        <p:spPr>
          <a:xfrm>
            <a:off x="578840" y="1535185"/>
            <a:ext cx="9873843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Q1 positive correlation (49%) between the Financial Well-being score and the Financial skill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Q2 positive correlation (44%) between the variable “I know how to make myself save” and the current savings of the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Q3 the higher the level of education of the parents, the higher the participant’s income and vice-versa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Q4 the higher the participant’s income, the higher the percent that sets financial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Q6 ML model is 73% accurate when predicting the Financial Well-being score</a:t>
            </a:r>
          </a:p>
          <a:p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90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23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800" b="1" u="sng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21159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F34E7F-1CFD-698F-EC7A-DA68EAA3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39E1F-2096-5031-D131-AAC74A6BBA20}"/>
              </a:ext>
            </a:extLst>
          </p:cNvPr>
          <p:cNvSpPr txBox="1"/>
          <p:nvPr/>
        </p:nvSpPr>
        <p:spPr>
          <a:xfrm>
            <a:off x="385776" y="1306154"/>
            <a:ext cx="10721248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Q1.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The way people perceive their financial situation and outlook matches the financial knowledge they currently posses.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Q2.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When people know they can make themselves save, they do.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Q3.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The higher the parents education level, the higher the participant’s household income.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Q4.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Setting financial goals seem to lead to higher income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Q5.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Predicting the Financial Wellbeing score using ML with the chosen variables is not that accurate (73% accuracy).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058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25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800" b="1" u="sng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884794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5881" y="3046894"/>
            <a:ext cx="4945598" cy="1243584"/>
          </a:xfrm>
        </p:spPr>
        <p:txBody>
          <a:bodyPr/>
          <a:lstStyle/>
          <a:p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85225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b="1" u="sng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03442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0276" y="1188858"/>
            <a:ext cx="8498164" cy="2240142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Previous Education:  Computer Science Bachelor’s Degree &amp; MIS</a:t>
            </a:r>
          </a:p>
          <a:p>
            <a:r>
              <a:rPr lang="en-US" sz="1800" dirty="0">
                <a:latin typeface="+mj-lt"/>
              </a:rPr>
              <a:t>Previous Employment:  US Air Force (Active Duty &amp; Civilian)</a:t>
            </a:r>
          </a:p>
          <a:p>
            <a:r>
              <a:rPr lang="en-US" sz="1800" dirty="0">
                <a:latin typeface="+mj-lt"/>
              </a:rPr>
              <a:t>Current Employment: Software Developer (SQL) – </a:t>
            </a:r>
            <a:r>
              <a:rPr lang="en-US" sz="1800" dirty="0" err="1">
                <a:latin typeface="+mj-lt"/>
              </a:rPr>
              <a:t>CyraCom</a:t>
            </a:r>
            <a:r>
              <a:rPr lang="en-US" sz="1800" dirty="0">
                <a:latin typeface="+mj-lt"/>
              </a:rPr>
              <a:t> International Language Solutions</a:t>
            </a:r>
          </a:p>
          <a:p>
            <a:r>
              <a:rPr lang="en-US" sz="1800" dirty="0">
                <a:latin typeface="+mj-lt"/>
              </a:rPr>
              <a:t>Other Interests: Personal Finance Coach, Competitive Cyclist, Church Small Groups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D5B14-92FA-E8B2-3658-AFE6787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2" y="4074933"/>
            <a:ext cx="2986857" cy="2240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40C91F-1673-B3AA-42EF-409825EAB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840" y="3117306"/>
            <a:ext cx="2553671" cy="19152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CF51AF-9DF2-C249-736C-3E0D1F319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995" y="465792"/>
            <a:ext cx="3533865" cy="282709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F968-3353-2881-11C7-EC1CB122D13C}"/>
              </a:ext>
            </a:extLst>
          </p:cNvPr>
          <p:cNvGrpSpPr/>
          <p:nvPr/>
        </p:nvGrpSpPr>
        <p:grpSpPr>
          <a:xfrm>
            <a:off x="11139680" y="2308929"/>
            <a:ext cx="631440" cy="289080"/>
            <a:chOff x="10939000" y="1962449"/>
            <a:chExt cx="63144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C615A2-84AF-05B2-E246-994527AB2B72}"/>
                    </a:ext>
                  </a:extLst>
                </p14:cNvPr>
                <p14:cNvContentPartPr/>
                <p14:nvPr/>
              </p14:nvContentPartPr>
              <p14:xfrm>
                <a:off x="10955920" y="1996289"/>
                <a:ext cx="614520" cy="255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C615A2-84AF-05B2-E246-994527AB2B7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946920" y="1987289"/>
                  <a:ext cx="6321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CEF0297-28DE-09D6-1DAE-D6780B0FC941}"/>
                    </a:ext>
                  </a:extLst>
                </p14:cNvPr>
                <p14:cNvContentPartPr/>
                <p14:nvPr/>
              </p14:nvContentPartPr>
              <p14:xfrm>
                <a:off x="10939000" y="1962449"/>
                <a:ext cx="23544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CEF0297-28DE-09D6-1DAE-D6780B0FC94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30000" y="1953809"/>
                  <a:ext cx="253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28E9C1E-9462-D26F-F5BA-5DB3F78D9A96}"/>
                    </a:ext>
                  </a:extLst>
                </p14:cNvPr>
                <p14:cNvContentPartPr/>
                <p14:nvPr/>
              </p14:nvContentPartPr>
              <p14:xfrm>
                <a:off x="10939000" y="1979369"/>
                <a:ext cx="130320" cy="210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28E9C1E-9462-D26F-F5BA-5DB3F78D9A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30000" y="1970369"/>
                  <a:ext cx="147960" cy="227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40E78E7-D853-5EC4-31FB-BF16CC5D51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4511" y="4355020"/>
            <a:ext cx="3677377" cy="247712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6A8572C-D394-0C2A-2349-31962F947290}"/>
              </a:ext>
            </a:extLst>
          </p:cNvPr>
          <p:cNvGrpSpPr/>
          <p:nvPr/>
        </p:nvGrpSpPr>
        <p:grpSpPr>
          <a:xfrm>
            <a:off x="7497413" y="4197196"/>
            <a:ext cx="252360" cy="587880"/>
            <a:chOff x="7733200" y="4076729"/>
            <a:chExt cx="252360" cy="58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704748-BAE2-C1F6-1523-680CA2DC5287}"/>
                    </a:ext>
                  </a:extLst>
                </p14:cNvPr>
                <p14:cNvContentPartPr/>
                <p14:nvPr/>
              </p14:nvContentPartPr>
              <p14:xfrm>
                <a:off x="7860280" y="4076729"/>
                <a:ext cx="9720" cy="586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704748-BAE2-C1F6-1523-680CA2DC52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51280" y="4068089"/>
                  <a:ext cx="2736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A107439-A97A-5E3D-37FC-40DFCC5BCFFA}"/>
                    </a:ext>
                  </a:extLst>
                </p14:cNvPr>
                <p14:cNvContentPartPr/>
                <p14:nvPr/>
              </p14:nvContentPartPr>
              <p14:xfrm>
                <a:off x="7733200" y="4510529"/>
                <a:ext cx="135720" cy="154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A107439-A97A-5E3D-37FC-40DFCC5BCF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24560" y="4501529"/>
                  <a:ext cx="153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60BF58-D42D-0F0F-9A73-ED9CFB5CB3BE}"/>
                    </a:ext>
                  </a:extLst>
                </p14:cNvPr>
                <p14:cNvContentPartPr/>
                <p14:nvPr/>
              </p14:nvContentPartPr>
              <p14:xfrm>
                <a:off x="7876480" y="4487849"/>
                <a:ext cx="109080" cy="117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60BF58-D42D-0F0F-9A73-ED9CFB5CB3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67840" y="4478849"/>
                  <a:ext cx="126720" cy="134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6698E32-2523-41D6-0456-511074D2EF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8394" y="3520812"/>
            <a:ext cx="2740814" cy="207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800" b="1" u="sng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989303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ACE09-9736-221B-4FBD-01824463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0FE84-4984-643A-C863-FA34DFDD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11" y="2394961"/>
            <a:ext cx="6449471" cy="1310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EC8584-A92F-83CB-B443-00B2ABC74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722" y="3786297"/>
            <a:ext cx="5922626" cy="1455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FE0809-95AC-8FBB-3004-01481D0B6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424" y="1003625"/>
            <a:ext cx="5370096" cy="13105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90D99F-5C63-5876-4389-0A73B71FC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4" y="4133847"/>
            <a:ext cx="4158243" cy="1471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7E4F51-FCA2-B077-A81D-C4819B284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431" y="5483252"/>
            <a:ext cx="5542911" cy="13105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15FCAA-780F-47E6-4DDA-D4305B85D67D}"/>
              </a:ext>
            </a:extLst>
          </p:cNvPr>
          <p:cNvSpPr txBox="1"/>
          <p:nvPr/>
        </p:nvSpPr>
        <p:spPr>
          <a:xfrm>
            <a:off x="98434" y="1244472"/>
            <a:ext cx="494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Today’s Headlines in America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73640D-FB79-1388-4A90-4A12059F04EB}"/>
              </a:ext>
            </a:extLst>
          </p:cNvPr>
          <p:cNvSpPr txBox="1"/>
          <p:nvPr/>
        </p:nvSpPr>
        <p:spPr>
          <a:xfrm>
            <a:off x="79423" y="407618"/>
            <a:ext cx="4947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Project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143560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50" y="1872961"/>
            <a:ext cx="11214100" cy="535531"/>
          </a:xfrm>
        </p:spPr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94550" y="2602498"/>
            <a:ext cx="7533430" cy="1476744"/>
          </a:xfrm>
        </p:spPr>
        <p:txBody>
          <a:bodyPr/>
          <a:lstStyle/>
          <a:p>
            <a:r>
              <a:rPr lang="en-US" sz="1800" dirty="0"/>
              <a:t>Draw insights from the Consumer Financial Protection Bureau’s 2016 Financial Well-being survey </a:t>
            </a:r>
          </a:p>
          <a:p>
            <a:r>
              <a:rPr lang="en-US" sz="1800" dirty="0"/>
              <a:t>To gain understanding on what behaviors, habits or factors influence a healthy or poor financial well-being</a:t>
            </a:r>
          </a:p>
          <a:p>
            <a:r>
              <a:rPr lang="en-US" sz="1800" dirty="0"/>
              <a:t>Understand what Financial Well-being is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8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2465243"/>
            <a:ext cx="11214100" cy="535531"/>
          </a:xfrm>
        </p:spPr>
        <p:txBody>
          <a:bodyPr/>
          <a:lstStyle/>
          <a:p>
            <a:r>
              <a:rPr lang="en-US" dirty="0"/>
              <a:t>What is Financial Well-Being?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6B62F-A560-B719-7A39-43899C75F037}"/>
              </a:ext>
            </a:extLst>
          </p:cNvPr>
          <p:cNvSpPr txBox="1"/>
          <p:nvPr/>
        </p:nvSpPr>
        <p:spPr>
          <a:xfrm>
            <a:off x="1062542" y="3429000"/>
            <a:ext cx="71369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u="none" strike="noStrike" baseline="0" dirty="0">
                <a:solidFill>
                  <a:schemeClr val="bg1"/>
                </a:solidFill>
                <a:latin typeface="+mj-lt"/>
              </a:rPr>
              <a:t>Financial well-being </a:t>
            </a:r>
            <a:r>
              <a:rPr lang="en-US" sz="2000" b="0" i="1" u="none" strike="noStrike" baseline="0" dirty="0">
                <a:solidFill>
                  <a:schemeClr val="bg1"/>
                </a:solidFill>
                <a:latin typeface="+mj-lt"/>
              </a:rPr>
              <a:t>is a state of being wherein a person can fully meet current and ongoing financial obligations, can feel secure in their financial future and is able to make choices that allow them to enjoy life.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129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800" b="1" u="sng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71805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documentManagement/types"/>
    <ds:schemaRef ds:uri="http://purl.org/dc/terms/"/>
    <ds:schemaRef ds:uri="http://schemas.microsoft.com/office/infopath/2007/PartnerControls"/>
    <ds:schemaRef ds:uri="71af3243-3dd4-4a8d-8c0d-dd76da1f02a5"/>
    <ds:schemaRef ds:uri="http://purl.org/dc/elements/1.1/"/>
    <ds:schemaRef ds:uri="http://www.w3.org/XML/1998/namespace"/>
    <ds:schemaRef ds:uri="http://schemas.microsoft.com/office/2006/metadata/properties"/>
    <ds:schemaRef ds:uri="16c05727-aa75-4e4a-9b5f-8a80a1165891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1952</TotalTime>
  <Words>1011</Words>
  <Application>Microsoft Office PowerPoint</Application>
  <PresentationFormat>Widescreen</PresentationFormat>
  <Paragraphs>180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Tahoma</vt:lpstr>
      <vt:lpstr>Trade Gothic LT Pro</vt:lpstr>
      <vt:lpstr>Trebuchet MS</vt:lpstr>
      <vt:lpstr>Office Theme</vt:lpstr>
      <vt:lpstr>Are we set up for financial success?</vt:lpstr>
      <vt:lpstr>Agenda</vt:lpstr>
      <vt:lpstr>Agenda</vt:lpstr>
      <vt:lpstr>My Background</vt:lpstr>
      <vt:lpstr>Agenda</vt:lpstr>
      <vt:lpstr>PowerPoint Presentation</vt:lpstr>
      <vt:lpstr>Purpose</vt:lpstr>
      <vt:lpstr>What is Financial Well-Being?</vt:lpstr>
      <vt:lpstr>Agenda</vt:lpstr>
      <vt:lpstr>Data</vt:lpstr>
      <vt:lpstr>Methods Used</vt:lpstr>
      <vt:lpstr>Agenda</vt:lpstr>
      <vt:lpstr>Results</vt:lpstr>
      <vt:lpstr>Q1. How does the Financial Skill score correlate to the Financial Well-being score?</vt:lpstr>
      <vt:lpstr>Q2. How does FS1_7 "I know how to make myself save" correlate to SAVINGSRANGES “how much money do you have in savings today”?</vt:lpstr>
      <vt:lpstr>Q3. How does PAREDUC Influence current income PPINCIMP?</vt:lpstr>
      <vt:lpstr>Q4. Is there a difference in PPINCIMP based on whether the participant sets FINGOALS or not?</vt:lpstr>
      <vt:lpstr>PowerPoint Presentation</vt:lpstr>
      <vt:lpstr>Q6 Calculating the error rate to find the best model</vt:lpstr>
      <vt:lpstr>PowerPoint Presentation</vt:lpstr>
      <vt:lpstr>Agenda</vt:lpstr>
      <vt:lpstr>Summary</vt:lpstr>
      <vt:lpstr>Agenda</vt:lpstr>
      <vt:lpstr>Conclusions</vt:lpstr>
      <vt:lpstr>Agenda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Lucien Fuertes</dc:creator>
  <cp:lastModifiedBy>Lucien Fuertes Gonzalez</cp:lastModifiedBy>
  <cp:revision>89</cp:revision>
  <dcterms:created xsi:type="dcterms:W3CDTF">2022-09-06T03:42:28Z</dcterms:created>
  <dcterms:modified xsi:type="dcterms:W3CDTF">2022-09-20T20:26:16Z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